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307" r:id="rId3"/>
    <p:sldId id="314" r:id="rId4"/>
    <p:sldId id="311" r:id="rId5"/>
    <p:sldId id="316" r:id="rId6"/>
    <p:sldId id="308" r:id="rId7"/>
    <p:sldId id="309" r:id="rId8"/>
    <p:sldId id="310" r:id="rId9"/>
    <p:sldId id="313" r:id="rId10"/>
    <p:sldId id="312" r:id="rId11"/>
    <p:sldId id="315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99FF"/>
    <a:srgbClr val="F29A5B"/>
    <a:srgbClr val="F7E3AD"/>
    <a:srgbClr val="865B3E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414" autoAdjust="0"/>
  </p:normalViewPr>
  <p:slideViewPr>
    <p:cSldViewPr snapToGrid="0" showGuides="1">
      <p:cViewPr varScale="1">
        <p:scale>
          <a:sx n="65" d="100"/>
          <a:sy n="65" d="100"/>
        </p:scale>
        <p:origin x="776" y="48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65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2023/11/4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2023/11/4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2023/11/4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50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313940" y="1864837"/>
            <a:ext cx="5791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96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16: </a:t>
            </a:r>
            <a:r>
              <a:rPr lang="en-US" altLang="zh-CN" sz="9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Lít</a:t>
            </a:r>
            <a:endParaRPr lang="zh-CN" altLang="en-US" sz="96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1"/>
          <p:cNvSpPr txBox="1"/>
          <p:nvPr/>
        </p:nvSpPr>
        <p:spPr>
          <a:xfrm>
            <a:off x="4867551" y="3434497"/>
            <a:ext cx="2450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</a:t>
            </a:r>
            <a:endParaRPr lang="zh-CN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55" y="-90876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501699" y="1815092"/>
            <a:ext cx="8424830" cy="1127035"/>
            <a:chOff x="4389119" y="1084217"/>
            <a:chExt cx="8125068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19" y="1084217"/>
              <a:ext cx="8125068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Làm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quen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phép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tính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cộng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</a:p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trừ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số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dung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tích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(l).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86600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01699" y="3615365"/>
            <a:ext cx="7583468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Vận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dụng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giải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tập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toán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thực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tế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liên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quan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4381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Yêu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cầu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cần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đạt</a:t>
            </a:r>
            <a:endParaRPr lang="en-US" sz="4800" dirty="0">
              <a:solidFill>
                <a:srgbClr val="00B050"/>
              </a:solidFill>
              <a:latin typeface="iCiel Cadena" panose="02000503000000020004" pitchFamily="2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365012" y="-726388"/>
            <a:ext cx="2346661" cy="979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3197390" y="131981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 (theo mẫu)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1389190" y="1922705"/>
            <a:ext cx="1601280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2" y="374213"/>
            <a:ext cx="2156472" cy="965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D7DCF0-AB41-4DA8-9D84-5F4664314538}"/>
              </a:ext>
            </a:extLst>
          </p:cNvPr>
          <p:cNvSpPr txBox="1"/>
          <p:nvPr/>
        </p:nvSpPr>
        <p:spPr>
          <a:xfrm>
            <a:off x="3483309" y="2348806"/>
            <a:ext cx="2589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+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640C3-39A1-4B63-B5BD-FE8E32A7447B}"/>
              </a:ext>
            </a:extLst>
          </p:cNvPr>
          <p:cNvSpPr txBox="1"/>
          <p:nvPr/>
        </p:nvSpPr>
        <p:spPr>
          <a:xfrm>
            <a:off x="6305108" y="2413337"/>
            <a:ext cx="811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36D3E-007C-4C33-9E2F-11D1086C5232}"/>
              </a:ext>
            </a:extLst>
          </p:cNvPr>
          <p:cNvSpPr txBox="1"/>
          <p:nvPr/>
        </p:nvSpPr>
        <p:spPr>
          <a:xfrm>
            <a:off x="7116549" y="234880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03147A-C78A-45CD-A160-B3A7BB3E710F}"/>
              </a:ext>
            </a:extLst>
          </p:cNvPr>
          <p:cNvSpPr txBox="1"/>
          <p:nvPr/>
        </p:nvSpPr>
        <p:spPr>
          <a:xfrm>
            <a:off x="8070656" y="2381071"/>
            <a:ext cx="811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1E51CD8-2FAE-4209-9D32-47E8E007A613}"/>
              </a:ext>
            </a:extLst>
          </p:cNvPr>
          <p:cNvSpPr/>
          <p:nvPr/>
        </p:nvSpPr>
        <p:spPr>
          <a:xfrm rot="16200000">
            <a:off x="4534359" y="2223088"/>
            <a:ext cx="487070" cy="2411823"/>
          </a:xfrm>
          <a:prstGeom prst="leftBrace">
            <a:avLst>
              <a:gd name="adj1" fmla="val 3118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57115-203F-45B1-8DE1-0DD542C80988}"/>
              </a:ext>
            </a:extLst>
          </p:cNvPr>
          <p:cNvSpPr txBox="1"/>
          <p:nvPr/>
        </p:nvSpPr>
        <p:spPr>
          <a:xfrm>
            <a:off x="4193025" y="3672535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 + 6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E16D38-0CA1-47CC-8C14-303E4E5ED691}"/>
              </a:ext>
            </a:extLst>
          </p:cNvPr>
          <p:cNvSpPr/>
          <p:nvPr/>
        </p:nvSpPr>
        <p:spPr>
          <a:xfrm>
            <a:off x="5626430" y="2379415"/>
            <a:ext cx="490385" cy="8521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7750A10-B375-4988-93B9-D99310A77423}"/>
              </a:ext>
            </a:extLst>
          </p:cNvPr>
          <p:cNvSpPr/>
          <p:nvPr/>
        </p:nvSpPr>
        <p:spPr>
          <a:xfrm>
            <a:off x="4050630" y="2400071"/>
            <a:ext cx="490385" cy="8521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86F9EE-6303-431A-A3A9-2E63A55631BE}"/>
              </a:ext>
            </a:extLst>
          </p:cNvPr>
          <p:cNvSpPr txBox="1"/>
          <p:nvPr/>
        </p:nvSpPr>
        <p:spPr>
          <a:xfrm>
            <a:off x="3483309" y="4391052"/>
            <a:ext cx="2791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-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7FF22-6112-4D8E-9C32-D2438DC25A08}"/>
              </a:ext>
            </a:extLst>
          </p:cNvPr>
          <p:cNvSpPr txBox="1"/>
          <p:nvPr/>
        </p:nvSpPr>
        <p:spPr>
          <a:xfrm>
            <a:off x="6411445" y="4423142"/>
            <a:ext cx="811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4086B2E-3632-4D1A-AE7E-06685EBBB78E}"/>
              </a:ext>
            </a:extLst>
          </p:cNvPr>
          <p:cNvSpPr/>
          <p:nvPr/>
        </p:nvSpPr>
        <p:spPr>
          <a:xfrm rot="16200000">
            <a:off x="4614864" y="4308213"/>
            <a:ext cx="487070" cy="2411823"/>
          </a:xfrm>
          <a:prstGeom prst="leftBrace">
            <a:avLst>
              <a:gd name="adj1" fmla="val 3118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AC5FAE-F85D-497D-8755-234D2C3D4C92}"/>
              </a:ext>
            </a:extLst>
          </p:cNvPr>
          <p:cNvSpPr txBox="1"/>
          <p:nvPr/>
        </p:nvSpPr>
        <p:spPr>
          <a:xfrm>
            <a:off x="4230332" y="5746039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12 - 7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9F5FB8-91B9-4A29-A32D-13075E24CE33}"/>
              </a:ext>
            </a:extLst>
          </p:cNvPr>
          <p:cNvSpPr txBox="1"/>
          <p:nvPr/>
        </p:nvSpPr>
        <p:spPr>
          <a:xfrm>
            <a:off x="7152086" y="4336876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B6279AB-F0BD-415B-BE45-D36AE619425C}"/>
              </a:ext>
            </a:extLst>
          </p:cNvPr>
          <p:cNvSpPr/>
          <p:nvPr/>
        </p:nvSpPr>
        <p:spPr>
          <a:xfrm>
            <a:off x="5857610" y="4479695"/>
            <a:ext cx="490385" cy="8521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E9E036-B302-4D01-9E03-8A5DD375AD71}"/>
              </a:ext>
            </a:extLst>
          </p:cNvPr>
          <p:cNvSpPr/>
          <p:nvPr/>
        </p:nvSpPr>
        <p:spPr>
          <a:xfrm>
            <a:off x="4443055" y="4473724"/>
            <a:ext cx="490385" cy="8521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E915AA-005D-470E-BE5D-4D6E357B5A42}"/>
              </a:ext>
            </a:extLst>
          </p:cNvPr>
          <p:cNvSpPr txBox="1"/>
          <p:nvPr/>
        </p:nvSpPr>
        <p:spPr>
          <a:xfrm>
            <a:off x="7593602" y="4369142"/>
            <a:ext cx="811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9C1BD4A4-F920-41FF-A2B2-649E74D650E6}"/>
              </a:ext>
            </a:extLst>
          </p:cNvPr>
          <p:cNvSpPr/>
          <p:nvPr/>
        </p:nvSpPr>
        <p:spPr>
          <a:xfrm>
            <a:off x="8882097" y="2495068"/>
            <a:ext cx="2686910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+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4C675601-4B0E-4D40-ABBD-A9A2669DBA45}"/>
              </a:ext>
            </a:extLst>
          </p:cNvPr>
          <p:cNvSpPr/>
          <p:nvPr/>
        </p:nvSpPr>
        <p:spPr>
          <a:xfrm>
            <a:off x="8882097" y="4515578"/>
            <a:ext cx="2686910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-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65967D-5178-4514-9A34-75240A3D5681}"/>
              </a:ext>
            </a:extLst>
          </p:cNvPr>
          <p:cNvSpPr/>
          <p:nvPr/>
        </p:nvSpPr>
        <p:spPr>
          <a:xfrm>
            <a:off x="6214134" y="5589486"/>
            <a:ext cx="5874578" cy="1254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Mỗi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phép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cần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) ở </a:t>
            </a:r>
            <a:r>
              <a:rPr lang="en-US" sz="2400" dirty="0" err="1">
                <a:solidFill>
                  <a:srgbClr val="FF0000"/>
                </a:solidFill>
              </a:rPr>
              <a:t>cả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phần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phép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9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5" grpId="0"/>
      <p:bldP spid="28" grpId="0"/>
      <p:bldP spid="7" grpId="0" animBg="1"/>
      <p:bldP spid="13" grpId="0"/>
      <p:bldP spid="14" grpId="0" animBg="1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 animBg="1"/>
      <p:bldP spid="40" grpId="0"/>
      <p:bldP spid="41" grpId="0" animBg="1"/>
      <p:bldP spid="4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2931687" y="49055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	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Arial" panose="020B0604020202020204" pitchFamily="34" charset="0"/>
                </a:rPr>
                <a:t>1. Tính (theo mẫu)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11014" y="3319589"/>
            <a:ext cx="3451308" cy="2580877"/>
            <a:chOff x="1022340" y="3022877"/>
            <a:chExt cx="2577333" cy="2580877"/>
          </a:xfrm>
        </p:grpSpPr>
        <p:sp>
          <p:nvSpPr>
            <p:cNvPr id="43" name="TextBox 42"/>
            <p:cNvSpPr txBox="1"/>
            <p:nvPr/>
          </p:nvSpPr>
          <p:spPr>
            <a:xfrm>
              <a:off x="1022340" y="3022877"/>
              <a:ext cx="2318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a) 5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+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4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  =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6486" y="4019509"/>
              <a:ext cx="2004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12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+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20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=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6751" y="495742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7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+ 6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   =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46374" y="3319588"/>
            <a:ext cx="3288023" cy="2580878"/>
            <a:chOff x="6061605" y="2851426"/>
            <a:chExt cx="2930183" cy="2580878"/>
          </a:xfrm>
        </p:grpSpPr>
        <p:sp>
          <p:nvSpPr>
            <p:cNvPr id="52" name="TextBox 51"/>
            <p:cNvSpPr txBox="1"/>
            <p:nvPr/>
          </p:nvSpPr>
          <p:spPr>
            <a:xfrm>
              <a:off x="6061605" y="2851426"/>
              <a:ext cx="2930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b) 9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– 3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503" y="3884195"/>
              <a:ext cx="2494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19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– 10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661" y="4785973"/>
              <a:ext cx="2422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黑体"/>
                  <a:cs typeface="Times New Roman" panose="02020603050405020304" pitchFamily="18" charset="0"/>
                </a:rPr>
                <a:t>11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 – </a:t>
              </a: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黑体"/>
                  <a:cs typeface="Times New Roman" panose="02020603050405020304" pitchFamily="18" charset="0"/>
                </a:rPr>
                <a:t>2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 l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黑体"/>
                  <a:cs typeface="Times New Roman" panose="02020603050405020304" pitchFamily="18" charset="0"/>
                </a:rPr>
                <a:t>=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66018" y="3001592"/>
            <a:ext cx="867545" cy="2896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Times New Roman" panose="02020603050405020304" pitchFamily="18" charset="0"/>
              </a:rPr>
              <a:t>9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Times New Roman" panose="02020603050405020304" pitchFamily="18" charset="0"/>
              </a:rPr>
              <a:t>32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Times New Roman" panose="02020603050405020304" pitchFamily="18" charset="0"/>
              </a:rPr>
              <a:t>13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68848" y="2994614"/>
            <a:ext cx="639919" cy="2896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黑体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Times New Roman" panose="02020603050405020304" pitchFamily="18" charset="0"/>
              </a:rPr>
              <a:t>9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黑体"/>
                <a:cs typeface="Times New Roman" panose="02020603050405020304" pitchFamily="18" charset="0"/>
              </a:rPr>
              <a:t>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0" y="469746"/>
            <a:ext cx="2156472" cy="965397"/>
          </a:xfrm>
          <a:prstGeom prst="rect">
            <a:avLst/>
          </a:prstGeom>
        </p:spPr>
      </p:pic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A779162-1DB9-4004-BF3F-611A7F72BE9B}"/>
              </a:ext>
            </a:extLst>
          </p:cNvPr>
          <p:cNvSpPr/>
          <p:nvPr/>
        </p:nvSpPr>
        <p:spPr>
          <a:xfrm>
            <a:off x="2709552" y="2050938"/>
            <a:ext cx="2686910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+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93126AE6-A14F-472F-84B0-1E06653EA922}"/>
              </a:ext>
            </a:extLst>
          </p:cNvPr>
          <p:cNvSpPr/>
          <p:nvPr/>
        </p:nvSpPr>
        <p:spPr>
          <a:xfrm>
            <a:off x="7828324" y="1939690"/>
            <a:ext cx="2686910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-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715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49305" r="59800" b="43820"/>
          <a:stretch/>
        </p:blipFill>
        <p:spPr bwMode="auto">
          <a:xfrm>
            <a:off x="1200027" y="1951855"/>
            <a:ext cx="2283460" cy="9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42267" r="45193" b="43983"/>
          <a:stretch/>
        </p:blipFill>
        <p:spPr bwMode="auto">
          <a:xfrm>
            <a:off x="4226932" y="1259915"/>
            <a:ext cx="2739495" cy="17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38118" r="25344" b="44156"/>
          <a:stretch/>
        </p:blipFill>
        <p:spPr bwMode="auto">
          <a:xfrm>
            <a:off x="7172069" y="951983"/>
            <a:ext cx="3674843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9" t="68125" r="45367" b="19375"/>
          <a:stretch/>
        </p:blipFill>
        <p:spPr bwMode="auto">
          <a:xfrm>
            <a:off x="2100889" y="4411428"/>
            <a:ext cx="4325422" cy="17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9026" y="-415459"/>
            <a:ext cx="3600124" cy="2242458"/>
            <a:chOff x="358880" y="-528402"/>
            <a:chExt cx="379100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30983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8" y="4733229"/>
            <a:ext cx="2117417" cy="220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77450" y="329285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48092" y="324322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87905" y="499178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9625" y="502343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57633" y="498765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97477" y="322600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5951" y="328536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587918" y="3232595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35860" y="32613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5050" y="330712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20413" y="32574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 rot="16200000">
            <a:off x="1794474" y="1246827"/>
            <a:ext cx="1140252" cy="2300596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Callout 1 (Border and Accent Bar) 33"/>
          <p:cNvSpPr/>
          <p:nvPr/>
        </p:nvSpPr>
        <p:spPr>
          <a:xfrm rot="16200000">
            <a:off x="4797739" y="932711"/>
            <a:ext cx="1514902" cy="2468880"/>
          </a:xfrm>
          <a:prstGeom prst="accentBorderCallout1">
            <a:avLst>
              <a:gd name="adj1" fmla="val 48219"/>
              <a:gd name="adj2" fmla="val -13330"/>
              <a:gd name="adj3" fmla="val 48094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Border and Accent Bar) 37"/>
          <p:cNvSpPr/>
          <p:nvPr/>
        </p:nvSpPr>
        <p:spPr>
          <a:xfrm rot="16200000">
            <a:off x="8205758" y="477414"/>
            <a:ext cx="1628344" cy="3017520"/>
          </a:xfrm>
          <a:prstGeom prst="accentBorderCallout1">
            <a:avLst>
              <a:gd name="adj1" fmla="val 48219"/>
              <a:gd name="adj2" fmla="val -13330"/>
              <a:gd name="adj3" fmla="val 48187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Callout 1 (Border and Accent Bar) 38"/>
          <p:cNvSpPr/>
          <p:nvPr/>
        </p:nvSpPr>
        <p:spPr>
          <a:xfrm rot="10800000">
            <a:off x="2119935" y="4405549"/>
            <a:ext cx="4128461" cy="1645920"/>
          </a:xfrm>
          <a:prstGeom prst="accentBorderCallout1">
            <a:avLst>
              <a:gd name="adj1" fmla="val 48219"/>
              <a:gd name="adj2" fmla="val -13330"/>
              <a:gd name="adj3" fmla="val 48608"/>
              <a:gd name="adj4" fmla="val -187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1B92E0-5BBA-4A33-AF11-47D8C00966E9}"/>
              </a:ext>
            </a:extLst>
          </p:cNvPr>
          <p:cNvSpPr/>
          <p:nvPr/>
        </p:nvSpPr>
        <p:spPr>
          <a:xfrm>
            <a:off x="1405849" y="2304869"/>
            <a:ext cx="542243" cy="4954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96B6FBD-EF56-4A55-8C2D-29861F80A5F2}"/>
              </a:ext>
            </a:extLst>
          </p:cNvPr>
          <p:cNvSpPr/>
          <p:nvPr/>
        </p:nvSpPr>
        <p:spPr>
          <a:xfrm>
            <a:off x="2499158" y="2200946"/>
            <a:ext cx="573651" cy="5751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085BA-6AE2-400C-B23B-29F8631D4CEF}"/>
              </a:ext>
            </a:extLst>
          </p:cNvPr>
          <p:cNvSpPr txBox="1"/>
          <p:nvPr/>
        </p:nvSpPr>
        <p:spPr>
          <a:xfrm>
            <a:off x="301654" y="3279866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69C62-76DA-4121-937E-9970185D027F}"/>
              </a:ext>
            </a:extLst>
          </p:cNvPr>
          <p:cNvSpPr txBox="1"/>
          <p:nvPr/>
        </p:nvSpPr>
        <p:spPr>
          <a:xfrm>
            <a:off x="301654" y="156514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C1D4AE-1732-4EA4-B4C9-9D399CB81910}"/>
              </a:ext>
            </a:extLst>
          </p:cNvPr>
          <p:cNvSpPr txBox="1"/>
          <p:nvPr/>
        </p:nvSpPr>
        <p:spPr>
          <a:xfrm>
            <a:off x="1197917" y="426258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  <p:bldP spid="2" grpId="0" animBg="1"/>
      <p:bldP spid="2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6" t="47845" r="24057" b="23765"/>
          <a:stretch/>
        </p:blipFill>
        <p:spPr bwMode="auto">
          <a:xfrm>
            <a:off x="8051817" y="1763781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2" t="52467" r="42198" b="24498"/>
          <a:stretch/>
        </p:blipFill>
        <p:spPr bwMode="auto">
          <a:xfrm>
            <a:off x="4050926" y="2080784"/>
            <a:ext cx="3116270" cy="25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55597" r="57749" b="25108"/>
          <a:stretch/>
        </p:blipFill>
        <p:spPr bwMode="auto">
          <a:xfrm>
            <a:off x="935257" y="2656490"/>
            <a:ext cx="2435938" cy="18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66179" y="-615491"/>
            <a:ext cx="3140154" cy="2242458"/>
            <a:chOff x="358880" y="-528402"/>
            <a:chExt cx="3175255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2482573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9050" y="1011436"/>
            <a:ext cx="745071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Trong can còn lại bao nhiêu lít?</a:t>
            </a:r>
            <a:endParaRPr lang="en-US" sz="3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38" y="5574843"/>
            <a:ext cx="1639358" cy="1705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69625" y="48169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40267" y="476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5135" y="47854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45" y="483117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03543" y="478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92355" y="47992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340" y="484502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63053" y="479539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85F805-764C-4199-9B5C-E6A20611C9DF}"/>
              </a:ext>
            </a:extLst>
          </p:cNvPr>
          <p:cNvCxnSpPr>
            <a:cxnSpLocks/>
          </p:cNvCxnSpPr>
          <p:nvPr/>
        </p:nvCxnSpPr>
        <p:spPr>
          <a:xfrm>
            <a:off x="4816549" y="1626967"/>
            <a:ext cx="1279451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E16D9BA-F609-4718-A6EC-3C1BA69B1A7F}"/>
              </a:ext>
            </a:extLst>
          </p:cNvPr>
          <p:cNvSpPr/>
          <p:nvPr/>
        </p:nvSpPr>
        <p:spPr>
          <a:xfrm>
            <a:off x="2149396" y="3125972"/>
            <a:ext cx="456405" cy="606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8E7A71-3BE0-4467-A22D-EAB51F623BDA}"/>
              </a:ext>
            </a:extLst>
          </p:cNvPr>
          <p:cNvSpPr/>
          <p:nvPr/>
        </p:nvSpPr>
        <p:spPr>
          <a:xfrm>
            <a:off x="1283862" y="3948793"/>
            <a:ext cx="456405" cy="606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F3104-2DD1-419C-9357-482BC39675C2}"/>
              </a:ext>
            </a:extLst>
          </p:cNvPr>
          <p:cNvSpPr txBox="1"/>
          <p:nvPr/>
        </p:nvSpPr>
        <p:spPr>
          <a:xfrm>
            <a:off x="141694" y="4803236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</a:p>
        </p:txBody>
      </p:sp>
    </p:spTree>
    <p:extLst>
      <p:ext uri="{BB962C8B-B14F-4D97-AF65-F5344CB8AC3E}">
        <p14:creationId xmlns:p14="http://schemas.microsoft.com/office/powerpoint/2010/main" val="2695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9" grpId="0" animBg="1"/>
      <p:bldP spid="22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t="-1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605" r="64561" b="19121"/>
          <a:stretch/>
        </p:blipFill>
        <p:spPr bwMode="auto">
          <a:xfrm>
            <a:off x="2402317" y="1501866"/>
            <a:ext cx="2733140" cy="13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53340" r="4929" b="20582"/>
          <a:stretch/>
        </p:blipFill>
        <p:spPr bwMode="auto">
          <a:xfrm>
            <a:off x="6875465" y="1546652"/>
            <a:ext cx="3281193" cy="137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43966" r="37120" b="22569"/>
          <a:stretch/>
        </p:blipFill>
        <p:spPr bwMode="auto">
          <a:xfrm>
            <a:off x="2155556" y="2971688"/>
            <a:ext cx="3647381" cy="13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9765" r="12533" b="22093"/>
          <a:stretch/>
        </p:blipFill>
        <p:spPr bwMode="auto">
          <a:xfrm>
            <a:off x="6943348" y="3037302"/>
            <a:ext cx="3145425" cy="14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246074" y="-505885"/>
            <a:ext cx="10983914" cy="2242458"/>
            <a:chOff x="919461" y="-322637"/>
            <a:chExt cx="11106705" cy="2515060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663868" y="551364"/>
              <a:ext cx="10362298" cy="115384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	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Mỗi đồ vật đựng số lít nước bằng tổng số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ở các ca bên cạnh (như hình vẽ)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61" y="-322637"/>
              <a:ext cx="1909680" cy="251506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98322"/>
              </p:ext>
            </p:extLst>
          </p:nvPr>
        </p:nvGraphicFramePr>
        <p:xfrm>
          <a:off x="2350591" y="4787147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Đồ</a:t>
                      </a:r>
                      <a:r>
                        <a:rPr lang="en-US" sz="2800" baseline="0" dirty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Số</a:t>
                      </a:r>
                      <a:r>
                        <a:rPr lang="en-US" sz="2800" baseline="0" dirty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46074" y="4406527"/>
            <a:ext cx="1981702" cy="597184"/>
            <a:chOff x="204329" y="208174"/>
            <a:chExt cx="1981702" cy="597184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a)        ?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61595" y="5435663"/>
            <a:ext cx="441146" cy="64633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98503" y="5435663"/>
            <a:ext cx="441146" cy="64633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6053" y="5435663"/>
            <a:ext cx="441146" cy="64633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881D7-6913-4A0B-92F4-A2C7591BC054}"/>
              </a:ext>
            </a:extLst>
          </p:cNvPr>
          <p:cNvSpPr txBox="1"/>
          <p:nvPr/>
        </p:nvSpPr>
        <p:spPr>
          <a:xfrm>
            <a:off x="4192772" y="227317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99C86-FAA5-4379-A6F4-87F4F31C6786}"/>
              </a:ext>
            </a:extLst>
          </p:cNvPr>
          <p:cNvSpPr txBox="1"/>
          <p:nvPr/>
        </p:nvSpPr>
        <p:spPr>
          <a:xfrm>
            <a:off x="5160313" y="2271221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 2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3EA8CE-A0AE-4AE9-AF7D-B2F26639F332}"/>
              </a:ext>
            </a:extLst>
          </p:cNvPr>
          <p:cNvSpPr txBox="1"/>
          <p:nvPr/>
        </p:nvSpPr>
        <p:spPr>
          <a:xfrm>
            <a:off x="4824687" y="5435663"/>
            <a:ext cx="441146" cy="64633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F89C65-EFD1-42C6-A47E-81D5E3380088}"/>
              </a:ext>
            </a:extLst>
          </p:cNvPr>
          <p:cNvSpPr/>
          <p:nvPr/>
        </p:nvSpPr>
        <p:spPr>
          <a:xfrm>
            <a:off x="8209850" y="2032325"/>
            <a:ext cx="2047333" cy="1131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042289-0067-44EF-AD34-E3A0AFA23603}"/>
              </a:ext>
            </a:extLst>
          </p:cNvPr>
          <p:cNvSpPr/>
          <p:nvPr/>
        </p:nvSpPr>
        <p:spPr>
          <a:xfrm>
            <a:off x="3559576" y="3143930"/>
            <a:ext cx="2243361" cy="12750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7A5388-50B5-425A-BC3E-BC2B85587AF5}"/>
              </a:ext>
            </a:extLst>
          </p:cNvPr>
          <p:cNvSpPr/>
          <p:nvPr/>
        </p:nvSpPr>
        <p:spPr>
          <a:xfrm>
            <a:off x="8013822" y="3378858"/>
            <a:ext cx="2243361" cy="12750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4" grpId="0"/>
      <p:bldP spid="21" grpId="0"/>
      <p:bldP spid="24" grpId="0" animBg="1"/>
      <p:bldP spid="9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>
            <a:extLst>
              <a:ext uri="{FF2B5EF4-FFF2-40B4-BE49-F238E27FC236}">
                <a16:creationId xmlns:a16="http://schemas.microsoft.com/office/drawing/2014/main" id="{D2CCB7A6-3CC6-416C-A85E-37A505ED9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9765" r="45381" b="22093"/>
          <a:stretch/>
        </p:blipFill>
        <p:spPr bwMode="auto">
          <a:xfrm>
            <a:off x="9412723" y="180753"/>
            <a:ext cx="819284" cy="113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4DBC8791-8FD9-40EC-8F62-2E6E2E210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605" r="81337" b="19121"/>
          <a:stretch/>
        </p:blipFill>
        <p:spPr bwMode="auto">
          <a:xfrm>
            <a:off x="5118136" y="242332"/>
            <a:ext cx="891097" cy="113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7197" y="3769311"/>
            <a:ext cx="10683691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b. </a:t>
            </a:r>
            <a:r>
              <a:rPr lang="en-US" sz="3200" b="1" dirty="0" err="1">
                <a:solidFill>
                  <a:srgbClr val="002060"/>
                </a:solidFill>
              </a:rPr>
              <a:t>Đồ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đựng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?       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7196" y="4897079"/>
            <a:ext cx="10917607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    Đồ vật nào đựng ít nước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?            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82243"/>
              </p:ext>
            </p:extLst>
          </p:nvPr>
        </p:nvGraphicFramePr>
        <p:xfrm>
          <a:off x="2883693" y="1347195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Đồ</a:t>
                      </a:r>
                      <a:r>
                        <a:rPr lang="en-US" sz="2800" baseline="0" dirty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Số</a:t>
                      </a:r>
                      <a:r>
                        <a:rPr lang="en-US" sz="2800" baseline="0" dirty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56811" y="1312020"/>
            <a:ext cx="1981702" cy="597184"/>
            <a:chOff x="204329" y="208174"/>
            <a:chExt cx="1981702" cy="597184"/>
          </a:xfrm>
        </p:grpSpPr>
        <p:sp>
          <p:nvSpPr>
            <p:cNvPr id="14" name="Rounded Rectangle 13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a)        ?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1459" y="2108803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8355" y="2104035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5235" y="2114421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066FC7-6461-4607-B173-0B5C5B7C35A3}"/>
              </a:ext>
            </a:extLst>
          </p:cNvPr>
          <p:cNvSpPr/>
          <p:nvPr/>
        </p:nvSpPr>
        <p:spPr>
          <a:xfrm>
            <a:off x="9130581" y="1242907"/>
            <a:ext cx="1361180" cy="1654463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F139D5-04D9-4EC4-A137-A4E6A4F7FF98}"/>
              </a:ext>
            </a:extLst>
          </p:cNvPr>
          <p:cNvSpPr txBox="1"/>
          <p:nvPr/>
        </p:nvSpPr>
        <p:spPr>
          <a:xfrm>
            <a:off x="8945486" y="3823099"/>
            <a:ext cx="2069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rPr>
              <a:t>Can (7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rPr>
              <a:t>)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A853AB-163A-4A90-A80B-067E21F9EB89}"/>
              </a:ext>
            </a:extLst>
          </p:cNvPr>
          <p:cNvSpPr/>
          <p:nvPr/>
        </p:nvSpPr>
        <p:spPr>
          <a:xfrm>
            <a:off x="4883095" y="1178590"/>
            <a:ext cx="1361180" cy="1654463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E66CA-5ABF-47B9-B0A8-69EFB905FC6B}"/>
              </a:ext>
            </a:extLst>
          </p:cNvPr>
          <p:cNvSpPr txBox="1"/>
          <p:nvPr/>
        </p:nvSpPr>
        <p:spPr>
          <a:xfrm>
            <a:off x="8804050" y="4950867"/>
            <a:ext cx="23524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rPr>
              <a:t> (2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rPr>
              <a:t>)</a:t>
            </a:r>
            <a:endParaRPr lang="en-US" dirty="0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8D23FDF5-D1F8-492A-AF6F-F196185A7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53340" r="25334" b="20582"/>
          <a:stretch/>
        </p:blipFill>
        <p:spPr bwMode="auto">
          <a:xfrm>
            <a:off x="6404503" y="234964"/>
            <a:ext cx="1098953" cy="110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E8BF2DF0-ABE9-42C5-8CD8-5C1E40448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43966" r="66821" b="22569"/>
          <a:stretch/>
        </p:blipFill>
        <p:spPr bwMode="auto">
          <a:xfrm>
            <a:off x="7807384" y="215332"/>
            <a:ext cx="1088155" cy="111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BDE05F-3F17-4E76-88A2-1EEF548BB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852051"/>
            <a:ext cx="8039100" cy="29337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4E25FC-4385-483D-B79A-23CA77307963}"/>
              </a:ext>
            </a:extLst>
          </p:cNvPr>
          <p:cNvCxnSpPr>
            <a:cxnSpLocks/>
          </p:cNvCxnSpPr>
          <p:nvPr/>
        </p:nvCxnSpPr>
        <p:spPr>
          <a:xfrm>
            <a:off x="4152900" y="3852051"/>
            <a:ext cx="0" cy="2933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46591" r="31337" b="13637"/>
          <a:stretch/>
        </p:blipFill>
        <p:spPr bwMode="auto">
          <a:xfrm>
            <a:off x="206109" y="1728437"/>
            <a:ext cx="3782635" cy="283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425401" y="-717312"/>
            <a:ext cx="12314325" cy="2241937"/>
            <a:chOff x="124850" y="-343433"/>
            <a:chExt cx="11952447" cy="2515062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519001" y="566282"/>
              <a:ext cx="10558296" cy="1439053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5. Trong can có 15</a:t>
              </a:r>
              <a:r>
                <a:rPr lang="en-US" sz="2800" b="1" i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nước mắm. Mẹ đã rót 7</a:t>
              </a:r>
              <a:r>
                <a:rPr lang="en-US" sz="2800" b="1" i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mắm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      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chai. Hỏi trong can còn lại bao nhiêu lít nước mắm ?</a:t>
              </a: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0" y="-343433"/>
              <a:ext cx="1909679" cy="25150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795378" y="1431926"/>
            <a:ext cx="3758681" cy="224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: 15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rót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:   7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: ...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nước mắm?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77309" y="735001"/>
            <a:ext cx="2926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45732" y="735001"/>
            <a:ext cx="329184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62379" y="1108167"/>
            <a:ext cx="10972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CE23D5-A085-4CB8-A412-F9B863D7A847}"/>
              </a:ext>
            </a:extLst>
          </p:cNvPr>
          <p:cNvSpPr txBox="1"/>
          <p:nvPr/>
        </p:nvSpPr>
        <p:spPr>
          <a:xfrm>
            <a:off x="6784314" y="4713325"/>
            <a:ext cx="263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8009C-4E07-42C3-B9D1-F6FC8C45A5CD}"/>
              </a:ext>
            </a:extLst>
          </p:cNvPr>
          <p:cNvSpPr txBox="1"/>
          <p:nvPr/>
        </p:nvSpPr>
        <p:spPr>
          <a:xfrm>
            <a:off x="4481213" y="5292081"/>
            <a:ext cx="674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can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3B9FBA-F164-467E-80D3-C86A33A1AA20}"/>
              </a:ext>
            </a:extLst>
          </p:cNvPr>
          <p:cNvSpPr txBox="1"/>
          <p:nvPr/>
        </p:nvSpPr>
        <p:spPr>
          <a:xfrm>
            <a:off x="3971551" y="4146690"/>
            <a:ext cx="263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5: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E746A-14C9-4715-A4C7-FD97D9777A7F}"/>
              </a:ext>
            </a:extLst>
          </p:cNvPr>
          <p:cNvSpPr txBox="1"/>
          <p:nvPr/>
        </p:nvSpPr>
        <p:spPr>
          <a:xfrm>
            <a:off x="5084040" y="5848330"/>
            <a:ext cx="309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15 – 7 = 8 ( l 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6C422C-0752-4291-858D-0BFA2F26CAAC}"/>
              </a:ext>
            </a:extLst>
          </p:cNvPr>
          <p:cNvSpPr txBox="1"/>
          <p:nvPr/>
        </p:nvSpPr>
        <p:spPr>
          <a:xfrm>
            <a:off x="6259658" y="6437472"/>
            <a:ext cx="429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Đáp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: 8l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nước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mắm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345350235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401</Words>
  <Application>Microsoft Office PowerPoint</Application>
  <PresentationFormat>Widescreen</PresentationFormat>
  <Paragraphs>120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宋体</vt:lpstr>
      <vt:lpstr>Arial</vt:lpstr>
      <vt:lpstr>Arial Unicode MS</vt:lpstr>
      <vt:lpstr>Calibri</vt:lpstr>
      <vt:lpstr>HP001 4 hàng</vt:lpstr>
      <vt:lpstr>HP001 Kieu 2 5H</vt:lpstr>
      <vt:lpstr>iCiel Cadena</vt:lpstr>
      <vt:lpstr>iCiel Mijas</vt:lpstr>
      <vt:lpstr>黑体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ANH KHOA</cp:lastModifiedBy>
  <cp:revision>553</cp:revision>
  <dcterms:created xsi:type="dcterms:W3CDTF">2016-02-25T11:28:42Z</dcterms:created>
  <dcterms:modified xsi:type="dcterms:W3CDTF">2023-11-04T15:18:56Z</dcterms:modified>
</cp:coreProperties>
</file>